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59"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75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12/20/2024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it-IT"/>
              <a:t>Fare clic sull'icona per inserire un'immagine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12/20/2024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12/20/2024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12/20/2024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12/20/2024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12/20/2024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a:t>Fare clic sull'icona per inserire un'immagine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a:t>Fare clic sull'icona per inserire un'immagine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a:t>Fare clic sull'icona per inserire un'immagine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12/20/2024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dirty="0"/>
              <a:t>12/20/2024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41410" y="3073397"/>
            <a:ext cx="4878391" cy="271780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3073397"/>
            <a:ext cx="4875210" cy="271780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12/20/2024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12/20/2024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12/20/2024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4AAB5C-5382-84FF-9A18-CBB1F3379237}"/>
              </a:ext>
            </a:extLst>
          </p:cNvPr>
          <p:cNvSpPr>
            <a:spLocks noGrp="1"/>
          </p:cNvSpPr>
          <p:nvPr>
            <p:ph type="ctrTitle"/>
          </p:nvPr>
        </p:nvSpPr>
        <p:spPr/>
        <p:txBody>
          <a:bodyPr>
            <a:normAutofit/>
          </a:bodyPr>
          <a:lstStyle/>
          <a:p>
            <a:pPr algn="ctr"/>
            <a:r>
              <a:rPr lang="it-IT" sz="4000" dirty="0">
                <a:latin typeface="Comic Sans MS" panose="030F0702030302020204" pitchFamily="66" charset="0"/>
              </a:rPr>
              <a:t>Alcuni nuclei concettuali</a:t>
            </a:r>
            <a:br>
              <a:rPr lang="it-IT" sz="4000" dirty="0">
                <a:latin typeface="Comic Sans MS" panose="030F0702030302020204" pitchFamily="66" charset="0"/>
              </a:rPr>
            </a:br>
            <a:r>
              <a:rPr lang="it-IT" sz="4000" dirty="0">
                <a:latin typeface="Comic Sans MS" panose="030F0702030302020204" pitchFamily="66" charset="0"/>
              </a:rPr>
              <a:t>didattica per ambienti di apprendimento</a:t>
            </a:r>
          </a:p>
        </p:txBody>
      </p:sp>
      <p:sp>
        <p:nvSpPr>
          <p:cNvPr id="3" name="Sottotitolo 2">
            <a:extLst>
              <a:ext uri="{FF2B5EF4-FFF2-40B4-BE49-F238E27FC236}">
                <a16:creationId xmlns:a16="http://schemas.microsoft.com/office/drawing/2014/main" id="{4DF16FD7-FDB4-4BC7-A3E8-F86908A316D7}"/>
              </a:ext>
            </a:extLst>
          </p:cNvPr>
          <p:cNvSpPr>
            <a:spLocks noGrp="1"/>
          </p:cNvSpPr>
          <p:nvPr>
            <p:ph type="subTitle" idx="1"/>
          </p:nvPr>
        </p:nvSpPr>
        <p:spPr/>
        <p:txBody>
          <a:bodyPr/>
          <a:lstStyle/>
          <a:p>
            <a:pPr algn="ctr"/>
            <a:r>
              <a:rPr lang="it-IT" dirty="0">
                <a:latin typeface="Comic Sans MS" panose="030F0702030302020204" pitchFamily="66" charset="0"/>
              </a:rPr>
              <a:t>Guida teorica per il primo monitoraggio interno sulla didattica per ambienti di apprendimento</a:t>
            </a:r>
          </a:p>
          <a:p>
            <a:pPr algn="ctr"/>
            <a:r>
              <a:rPr lang="it-IT" dirty="0">
                <a:latin typeface="Comic Sans MS" panose="030F0702030302020204" pitchFamily="66" charset="0"/>
              </a:rPr>
              <a:t>Anno scolastico 2024-2025</a:t>
            </a:r>
          </a:p>
        </p:txBody>
      </p:sp>
    </p:spTree>
    <p:extLst>
      <p:ext uri="{BB962C8B-B14F-4D97-AF65-F5344CB8AC3E}">
        <p14:creationId xmlns:p14="http://schemas.microsoft.com/office/powerpoint/2010/main" val="1021231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7351F7-DD5C-A3D7-7BB1-1BC71D9CA184}"/>
              </a:ext>
            </a:extLst>
          </p:cNvPr>
          <p:cNvSpPr>
            <a:spLocks noGrp="1"/>
          </p:cNvSpPr>
          <p:nvPr>
            <p:ph type="title"/>
          </p:nvPr>
        </p:nvSpPr>
        <p:spPr/>
        <p:txBody>
          <a:bodyPr>
            <a:normAutofit/>
          </a:bodyPr>
          <a:lstStyle/>
          <a:p>
            <a:pPr algn="ctr"/>
            <a:r>
              <a:rPr lang="it-IT" dirty="0">
                <a:latin typeface="Comic Sans MS" panose="030F0702030302020204" pitchFamily="66" charset="0"/>
              </a:rPr>
              <a:t>GLI OBIETTIVI PER CONSEGUIRE I 2 TRAGUARDI</a:t>
            </a:r>
          </a:p>
        </p:txBody>
      </p:sp>
      <p:sp>
        <p:nvSpPr>
          <p:cNvPr id="3" name="Segnaposto contenuto 2">
            <a:extLst>
              <a:ext uri="{FF2B5EF4-FFF2-40B4-BE49-F238E27FC236}">
                <a16:creationId xmlns:a16="http://schemas.microsoft.com/office/drawing/2014/main" id="{9A9F3BE1-745E-CC9D-7A93-339C52C6C1EC}"/>
              </a:ext>
            </a:extLst>
          </p:cNvPr>
          <p:cNvSpPr>
            <a:spLocks noGrp="1"/>
          </p:cNvSpPr>
          <p:nvPr>
            <p:ph idx="1"/>
          </p:nvPr>
        </p:nvSpPr>
        <p:spPr/>
        <p:txBody>
          <a:bodyPr>
            <a:normAutofit/>
          </a:bodyPr>
          <a:lstStyle/>
          <a:p>
            <a:pPr marL="457200" indent="-457200" algn="just">
              <a:buFont typeface="+mj-lt"/>
              <a:buAutoNum type="arabicPeriod"/>
            </a:pPr>
            <a:r>
              <a:rPr lang="it-IT" dirty="0">
                <a:latin typeface="Comic Sans MS" panose="030F0702030302020204" pitchFamily="66" charset="0"/>
              </a:rPr>
              <a:t>AUTONOMIA/RESPONSABILIZZAZIONE DEI DOCENTI E DEGLI ALUNNI</a:t>
            </a:r>
          </a:p>
          <a:p>
            <a:pPr marL="457200" indent="-457200" algn="just">
              <a:buFont typeface="+mj-lt"/>
              <a:buAutoNum type="arabicPeriod"/>
            </a:pPr>
            <a:r>
              <a:rPr lang="it-IT" dirty="0">
                <a:latin typeface="Comic Sans MS" panose="030F0702030302020204" pitchFamily="66" charset="0"/>
              </a:rPr>
              <a:t>BENESSERE DEGLI ALUNNI E GESTIONE DELLA CORPOREITA’</a:t>
            </a:r>
          </a:p>
          <a:p>
            <a:pPr marL="457200" indent="-457200" algn="just">
              <a:buFont typeface="+mj-lt"/>
              <a:buAutoNum type="arabicPeriod"/>
            </a:pPr>
            <a:r>
              <a:rPr lang="it-IT" dirty="0">
                <a:latin typeface="Comic Sans MS" panose="030F0702030302020204" pitchFamily="66" charset="0"/>
              </a:rPr>
              <a:t>VARIAZIONI NEL SOCIOGRAMMA DELLA CLASSE</a:t>
            </a:r>
          </a:p>
          <a:p>
            <a:pPr marL="0" indent="0" algn="just">
              <a:buNone/>
            </a:pPr>
            <a:r>
              <a:rPr lang="it-IT" u="sng" dirty="0">
                <a:latin typeface="Comic Sans MS" panose="030F0702030302020204" pitchFamily="66" charset="0"/>
              </a:rPr>
              <a:t>Si tratta dei 3 obiettivi funzionali ai 2 traguardi da monitorare annualmente attraverso una rilevazione intermedia e una finale</a:t>
            </a:r>
          </a:p>
        </p:txBody>
      </p:sp>
    </p:spTree>
    <p:extLst>
      <p:ext uri="{BB962C8B-B14F-4D97-AF65-F5344CB8AC3E}">
        <p14:creationId xmlns:p14="http://schemas.microsoft.com/office/powerpoint/2010/main" val="817707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4BCC6C-EE9B-EC3E-9962-063B4C4279FD}"/>
              </a:ext>
            </a:extLst>
          </p:cNvPr>
          <p:cNvSpPr>
            <a:spLocks noGrp="1"/>
          </p:cNvSpPr>
          <p:nvPr>
            <p:ph type="title"/>
          </p:nvPr>
        </p:nvSpPr>
        <p:spPr>
          <a:xfrm>
            <a:off x="1141413" y="618518"/>
            <a:ext cx="9905998" cy="1151288"/>
          </a:xfrm>
        </p:spPr>
        <p:txBody>
          <a:bodyPr/>
          <a:lstStyle/>
          <a:p>
            <a:pPr algn="ctr"/>
            <a:r>
              <a:rPr lang="it-IT" dirty="0"/>
              <a:t>Riflessioni a margine</a:t>
            </a:r>
          </a:p>
        </p:txBody>
      </p:sp>
      <p:sp>
        <p:nvSpPr>
          <p:cNvPr id="3" name="Segnaposto contenuto 2">
            <a:extLst>
              <a:ext uri="{FF2B5EF4-FFF2-40B4-BE49-F238E27FC236}">
                <a16:creationId xmlns:a16="http://schemas.microsoft.com/office/drawing/2014/main" id="{B9CA697F-D912-E327-76F2-42963DD014EA}"/>
              </a:ext>
            </a:extLst>
          </p:cNvPr>
          <p:cNvSpPr>
            <a:spLocks noGrp="1"/>
          </p:cNvSpPr>
          <p:nvPr>
            <p:ph idx="1"/>
          </p:nvPr>
        </p:nvSpPr>
        <p:spPr/>
        <p:txBody>
          <a:bodyPr/>
          <a:lstStyle/>
          <a:p>
            <a:pPr marL="0" indent="0" algn="just">
              <a:buNone/>
            </a:pPr>
            <a:r>
              <a:rPr lang="it-IT" dirty="0">
                <a:latin typeface="Comic Sans MS" panose="030F0702030302020204" pitchFamily="66" charset="0"/>
              </a:rPr>
              <a:t>ATTENZIONE A NON CONFONDERE LA DIDATTICA PER AMBIENTI DI APPRENDIMENTO CON LA SCUOLA DELLE PARETI DIDATTICHE E DEGLI ARMADIETTI: SI TRATTA DI ELEMENTI ACCESSORI, DECORATIVI, AL MASSIMO FUNZIONALI CHE NON HANNO A CHE FARE CON L’IDEA DI SCUOLA ALLA BASE DELLA SCELTA DELLA DIDATTICA PER AMBIENTI DI APPRENDIMENTO</a:t>
            </a:r>
          </a:p>
        </p:txBody>
      </p:sp>
    </p:spTree>
    <p:extLst>
      <p:ext uri="{BB962C8B-B14F-4D97-AF65-F5344CB8AC3E}">
        <p14:creationId xmlns:p14="http://schemas.microsoft.com/office/powerpoint/2010/main" val="3964267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232CB8-C2E1-F330-B3D8-8F3CB20C3CD8}"/>
              </a:ext>
            </a:extLst>
          </p:cNvPr>
          <p:cNvSpPr>
            <a:spLocks noGrp="1"/>
          </p:cNvSpPr>
          <p:nvPr>
            <p:ph type="title"/>
          </p:nvPr>
        </p:nvSpPr>
        <p:spPr>
          <a:xfrm>
            <a:off x="1141413" y="618518"/>
            <a:ext cx="9905998" cy="1161121"/>
          </a:xfrm>
        </p:spPr>
        <p:txBody>
          <a:bodyPr/>
          <a:lstStyle/>
          <a:p>
            <a:pPr algn="ctr"/>
            <a:r>
              <a:rPr lang="it-IT" u="sng" dirty="0">
                <a:latin typeface="Comic Sans MS" panose="030F0702030302020204" pitchFamily="66" charset="0"/>
              </a:rPr>
              <a:t>Focus specifici</a:t>
            </a:r>
          </a:p>
        </p:txBody>
      </p:sp>
      <p:sp>
        <p:nvSpPr>
          <p:cNvPr id="3" name="Segnaposto contenuto 2">
            <a:extLst>
              <a:ext uri="{FF2B5EF4-FFF2-40B4-BE49-F238E27FC236}">
                <a16:creationId xmlns:a16="http://schemas.microsoft.com/office/drawing/2014/main" id="{4319682A-DE51-4F54-D1E6-F94DED9A8C34}"/>
              </a:ext>
            </a:extLst>
          </p:cNvPr>
          <p:cNvSpPr>
            <a:spLocks noGrp="1"/>
          </p:cNvSpPr>
          <p:nvPr>
            <p:ph idx="1"/>
          </p:nvPr>
        </p:nvSpPr>
        <p:spPr>
          <a:xfrm>
            <a:off x="1141412" y="1779639"/>
            <a:ext cx="9905999" cy="4011562"/>
          </a:xfrm>
        </p:spPr>
        <p:txBody>
          <a:bodyPr/>
          <a:lstStyle/>
          <a:p>
            <a:pPr marL="0" indent="0" algn="just">
              <a:buNone/>
            </a:pPr>
            <a:r>
              <a:rPr lang="it-IT" sz="2800" dirty="0">
                <a:latin typeface="Comic Sans MS" panose="030F0702030302020204" pitchFamily="66" charset="0"/>
              </a:rPr>
              <a:t>Didattica per ambienti di apprendimento e inclusione: ovvero la gestione degli alunni con bisogni educativi speciali nell’area psichica ed emotiva</a:t>
            </a:r>
            <a:r>
              <a:rPr lang="it-IT" dirty="0"/>
              <a:t>:</a:t>
            </a:r>
          </a:p>
          <a:p>
            <a:pPr marL="0" indent="0" algn="just">
              <a:buNone/>
            </a:pPr>
            <a:r>
              <a:rPr lang="it-IT" sz="2000" u="sng" dirty="0">
                <a:latin typeface="Comic Sans MS" panose="030F0702030302020204" pitchFamily="66" charset="0"/>
              </a:rPr>
              <a:t>AUTISMO</a:t>
            </a:r>
            <a:r>
              <a:rPr lang="it-IT" sz="2000" dirty="0">
                <a:latin typeface="Comic Sans MS" panose="030F0702030302020204" pitchFamily="66" charset="0"/>
              </a:rPr>
              <a:t>: Ricostruire l’ancoraggio emotivo rassicurante trasformando in routine ciò che inizialmente è parso esattamente il contrario; Occasione per favorire una reale inclusione con la presa in carico degli alunni con disabilità riconducibile allo spettro autistico da parte di alcuni alunni della classe che possono svolgere il ruolo di guide negli spostamenti, fermo restando la accorta supervisione del docente di sostegno o dell’educatore;</a:t>
            </a:r>
          </a:p>
        </p:txBody>
      </p:sp>
    </p:spTree>
    <p:extLst>
      <p:ext uri="{BB962C8B-B14F-4D97-AF65-F5344CB8AC3E}">
        <p14:creationId xmlns:p14="http://schemas.microsoft.com/office/powerpoint/2010/main" val="1427859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7E69AE0-BC5F-BD88-CB8B-E329DD9E8B3E}"/>
              </a:ext>
            </a:extLst>
          </p:cNvPr>
          <p:cNvSpPr>
            <a:spLocks noGrp="1"/>
          </p:cNvSpPr>
          <p:nvPr>
            <p:ph idx="1"/>
          </p:nvPr>
        </p:nvSpPr>
        <p:spPr>
          <a:xfrm>
            <a:off x="1141412" y="766916"/>
            <a:ext cx="9905999" cy="5024285"/>
          </a:xfrm>
        </p:spPr>
        <p:txBody>
          <a:bodyPr/>
          <a:lstStyle/>
          <a:p>
            <a:pPr marL="0" indent="0" algn="just">
              <a:buNone/>
            </a:pPr>
            <a:r>
              <a:rPr lang="it-IT" u="sng" dirty="0">
                <a:latin typeface="Comic Sans MS" panose="030F0702030302020204" pitchFamily="66" charset="0"/>
              </a:rPr>
              <a:t>IPERATTIVITA’ e DISTURBI SPECIFI DELL’ATTENZIONE</a:t>
            </a:r>
            <a:r>
              <a:rPr lang="it-IT" dirty="0">
                <a:latin typeface="Comic Sans MS" panose="030F0702030302020204" pitchFamily="66" charset="0"/>
              </a:rPr>
              <a:t>: Lo spostamento da un ambiente di apprendimento all’altro assume un volto bifronte. Da un lato può rappresentare un ostacolo in quanto il permanere nell’aula per tutta la giornata costituisce un contenimento materiale evidente. Dall’altro lato può rappresentare un facilitatore se adeguatamente utilizzato ossia se diventa occasione di decompressione per l’alunno al quale dovrebbero essere forniti tempi personalizzati negli spostamenti da un ambiente all’altro (ad esempio tempi più lunghi o non coincidenti esattamente con quelli della classe laddove ad esempio il vocìo crea confusione e disagio all’alunno con disabilità).</a:t>
            </a:r>
          </a:p>
        </p:txBody>
      </p:sp>
    </p:spTree>
    <p:extLst>
      <p:ext uri="{BB962C8B-B14F-4D97-AF65-F5344CB8AC3E}">
        <p14:creationId xmlns:p14="http://schemas.microsoft.com/office/powerpoint/2010/main" val="30822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F73E7BB-6312-AB4B-15A8-28B951E519F7}"/>
              </a:ext>
            </a:extLst>
          </p:cNvPr>
          <p:cNvSpPr>
            <a:spLocks noGrp="1"/>
          </p:cNvSpPr>
          <p:nvPr>
            <p:ph idx="1"/>
          </p:nvPr>
        </p:nvSpPr>
        <p:spPr>
          <a:xfrm>
            <a:off x="1141412" y="806245"/>
            <a:ext cx="9905999" cy="4984956"/>
          </a:xfrm>
        </p:spPr>
        <p:txBody>
          <a:bodyPr>
            <a:normAutofit fontScale="92500" lnSpcReduction="20000"/>
          </a:bodyPr>
          <a:lstStyle/>
          <a:p>
            <a:pPr marL="0" indent="0" algn="just">
              <a:buNone/>
            </a:pPr>
            <a:r>
              <a:rPr lang="it-IT" dirty="0">
                <a:latin typeface="Comic Sans MS" panose="030F0702030302020204" pitchFamily="66" charset="0"/>
              </a:rPr>
              <a:t>La didattica per ambienti di apprendimento rappresenta un’occasione importante per educare gli alunni al riconoscimento e al rispetto dell’altro, quindi per costruire un autentica cultura dell’inclusione.</a:t>
            </a:r>
          </a:p>
          <a:p>
            <a:pPr marL="0" indent="0" algn="just">
              <a:buNone/>
            </a:pPr>
            <a:r>
              <a:rPr lang="it-IT" dirty="0">
                <a:latin typeface="Comic Sans MS" panose="030F0702030302020204" pitchFamily="66" charset="0"/>
              </a:rPr>
              <a:t>È naturale che la didattica per ambienti di apprendimento implichi nel passaggio da un </a:t>
            </a:r>
            <a:r>
              <a:rPr lang="it-IT" dirty="0" err="1">
                <a:latin typeface="Comic Sans MS" panose="030F0702030302020204" pitchFamily="66" charset="0"/>
              </a:rPr>
              <a:t>ada</a:t>
            </a:r>
            <a:r>
              <a:rPr lang="it-IT" dirty="0">
                <a:latin typeface="Comic Sans MS" panose="030F0702030302020204" pitchFamily="66" charset="0"/>
              </a:rPr>
              <a:t> all’altro il vocìo degli alunni nei corridoi e sarebbe utopico chiedere che il passaggio avvenga nel </a:t>
            </a:r>
            <a:r>
              <a:rPr lang="it-IT" i="1" dirty="0">
                <a:latin typeface="Comic Sans MS" panose="030F0702030302020204" pitchFamily="66" charset="0"/>
              </a:rPr>
              <a:t>silenzio</a:t>
            </a:r>
            <a:r>
              <a:rPr lang="it-IT" dirty="0">
                <a:latin typeface="Comic Sans MS" panose="030F0702030302020204" pitchFamily="66" charset="0"/>
              </a:rPr>
              <a:t>. E’ invece necessario – e qui ritorniamo al punto iniziale dell’autonomia/responsabilità – che venga richiesto agli alunni la capacità di regolamentare il tono della voce negli spazi pubblici della scuola (pensiamo anche alla presenza degli uffici di Segreteria), a seconda delle circostanze. È stata svolto questo lavoro di educazione, non al silenzio, ma alla regolamentazione della tonalità vocale in uno spazio pubblico? Può essere il punto di partenza per una progettualità specifica di educazione civica!</a:t>
            </a:r>
          </a:p>
        </p:txBody>
      </p:sp>
    </p:spTree>
    <p:extLst>
      <p:ext uri="{BB962C8B-B14F-4D97-AF65-F5344CB8AC3E}">
        <p14:creationId xmlns:p14="http://schemas.microsoft.com/office/powerpoint/2010/main" val="846318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34A1F4-8B88-6BEF-1443-E88BC0C4BC3C}"/>
              </a:ext>
            </a:extLst>
          </p:cNvPr>
          <p:cNvSpPr>
            <a:spLocks noGrp="1"/>
          </p:cNvSpPr>
          <p:nvPr>
            <p:ph type="title"/>
          </p:nvPr>
        </p:nvSpPr>
        <p:spPr/>
        <p:txBody>
          <a:bodyPr/>
          <a:lstStyle/>
          <a:p>
            <a:pPr algn="ctr"/>
            <a:r>
              <a:rPr lang="it-IT" dirty="0">
                <a:latin typeface="Comic Sans MS" panose="030F0702030302020204" pitchFamily="66" charset="0"/>
              </a:rPr>
              <a:t>FOCUS SICUREZZA</a:t>
            </a:r>
          </a:p>
        </p:txBody>
      </p:sp>
      <p:sp>
        <p:nvSpPr>
          <p:cNvPr id="3" name="Segnaposto contenuto 2">
            <a:extLst>
              <a:ext uri="{FF2B5EF4-FFF2-40B4-BE49-F238E27FC236}">
                <a16:creationId xmlns:a16="http://schemas.microsoft.com/office/drawing/2014/main" id="{BB1E7DDA-D456-86FE-5C5C-18A79367295C}"/>
              </a:ext>
            </a:extLst>
          </p:cNvPr>
          <p:cNvSpPr>
            <a:spLocks noGrp="1"/>
          </p:cNvSpPr>
          <p:nvPr>
            <p:ph idx="1"/>
          </p:nvPr>
        </p:nvSpPr>
        <p:spPr/>
        <p:txBody>
          <a:bodyPr>
            <a:normAutofit lnSpcReduction="10000"/>
          </a:bodyPr>
          <a:lstStyle/>
          <a:p>
            <a:r>
              <a:rPr lang="it-IT" dirty="0">
                <a:latin typeface="Comic Sans MS" panose="030F0702030302020204" pitchFamily="66" charset="0"/>
              </a:rPr>
              <a:t>Monitoraggio infortuni negli </a:t>
            </a:r>
            <a:r>
              <a:rPr lang="it-IT" dirty="0" err="1">
                <a:latin typeface="Comic Sans MS" panose="030F0702030302020204" pitchFamily="66" charset="0"/>
              </a:rPr>
              <a:t>a.d.a</a:t>
            </a:r>
            <a:r>
              <a:rPr lang="it-IT" dirty="0">
                <a:latin typeface="Comic Sans MS" panose="030F0702030302020204" pitchFamily="66" charset="0"/>
              </a:rPr>
              <a:t> o nei passaggi da un </a:t>
            </a:r>
            <a:r>
              <a:rPr lang="it-IT" dirty="0" err="1">
                <a:latin typeface="Comic Sans MS" panose="030F0702030302020204" pitchFamily="66" charset="0"/>
              </a:rPr>
              <a:t>a.d.a</a:t>
            </a:r>
            <a:r>
              <a:rPr lang="it-IT" dirty="0">
                <a:latin typeface="Comic Sans MS" panose="030F0702030302020204" pitchFamily="66" charset="0"/>
              </a:rPr>
              <a:t> all’altro;</a:t>
            </a:r>
          </a:p>
          <a:p>
            <a:r>
              <a:rPr lang="it-IT" dirty="0">
                <a:latin typeface="Comic Sans MS" panose="030F0702030302020204" pitchFamily="66" charset="0"/>
              </a:rPr>
              <a:t>Monitoraggio dei rischi di infortunio nei passaggi da un </a:t>
            </a:r>
            <a:r>
              <a:rPr lang="it-IT" dirty="0" err="1">
                <a:latin typeface="Comic Sans MS" panose="030F0702030302020204" pitchFamily="66" charset="0"/>
              </a:rPr>
              <a:t>a.d.a</a:t>
            </a:r>
            <a:r>
              <a:rPr lang="it-IT" dirty="0">
                <a:latin typeface="Comic Sans MS" panose="030F0702030302020204" pitchFamily="66" charset="0"/>
              </a:rPr>
              <a:t> all’altro;</a:t>
            </a:r>
          </a:p>
          <a:p>
            <a:r>
              <a:rPr lang="it-IT" dirty="0">
                <a:latin typeface="Comic Sans MS" panose="030F0702030302020204" pitchFamily="66" charset="0"/>
              </a:rPr>
              <a:t>Monitoraggio degli infortuni in palestra;</a:t>
            </a:r>
          </a:p>
          <a:p>
            <a:r>
              <a:rPr lang="it-IT" dirty="0">
                <a:latin typeface="Comic Sans MS" panose="030F0702030302020204" pitchFamily="66" charset="0"/>
              </a:rPr>
              <a:t>Monitoraggio comportamentale degli alunni in palestra;</a:t>
            </a:r>
          </a:p>
          <a:p>
            <a:r>
              <a:rPr lang="it-IT" dirty="0">
                <a:latin typeface="Comic Sans MS" panose="030F0702030302020204" pitchFamily="66" charset="0"/>
              </a:rPr>
              <a:t>Aggiornamento documenti principali sulla sicurezza;</a:t>
            </a:r>
          </a:p>
        </p:txBody>
      </p:sp>
    </p:spTree>
    <p:extLst>
      <p:ext uri="{BB962C8B-B14F-4D97-AF65-F5344CB8AC3E}">
        <p14:creationId xmlns:p14="http://schemas.microsoft.com/office/powerpoint/2010/main" val="2036027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BC2E78-64CB-5365-91C2-B9ADF44E5365}"/>
              </a:ext>
            </a:extLst>
          </p:cNvPr>
          <p:cNvSpPr>
            <a:spLocks noGrp="1"/>
          </p:cNvSpPr>
          <p:nvPr>
            <p:ph type="title"/>
          </p:nvPr>
        </p:nvSpPr>
        <p:spPr/>
        <p:txBody>
          <a:bodyPr/>
          <a:lstStyle/>
          <a:p>
            <a:r>
              <a:rPr lang="it-IT" dirty="0">
                <a:latin typeface="Comic Sans MS" panose="030F0702030302020204" pitchFamily="66" charset="0"/>
              </a:rPr>
              <a:t>Potenziamento vigilanza negli spazi pubblici nei passaggi</a:t>
            </a:r>
          </a:p>
        </p:txBody>
      </p:sp>
      <p:sp>
        <p:nvSpPr>
          <p:cNvPr id="3" name="Segnaposto contenuto 2">
            <a:extLst>
              <a:ext uri="{FF2B5EF4-FFF2-40B4-BE49-F238E27FC236}">
                <a16:creationId xmlns:a16="http://schemas.microsoft.com/office/drawing/2014/main" id="{ACFD1294-F1FB-308E-ED6C-C13380C98A38}"/>
              </a:ext>
            </a:extLst>
          </p:cNvPr>
          <p:cNvSpPr>
            <a:spLocks noGrp="1"/>
          </p:cNvSpPr>
          <p:nvPr>
            <p:ph idx="1"/>
          </p:nvPr>
        </p:nvSpPr>
        <p:spPr/>
        <p:txBody>
          <a:bodyPr>
            <a:normAutofit/>
          </a:bodyPr>
          <a:lstStyle/>
          <a:p>
            <a:pPr algn="just"/>
            <a:r>
              <a:rPr lang="it-IT" sz="2000" dirty="0">
                <a:latin typeface="Comic Sans MS" panose="030F0702030302020204" pitchFamily="66" charset="0"/>
              </a:rPr>
              <a:t>Il docente attende il nuovo gruppo classe stando in piedi sulla soglia della porta del proprio </a:t>
            </a:r>
            <a:r>
              <a:rPr lang="it-IT" sz="2000" dirty="0" err="1">
                <a:latin typeface="Comic Sans MS" panose="030F0702030302020204" pitchFamily="66" charset="0"/>
              </a:rPr>
              <a:t>a.d.a</a:t>
            </a:r>
            <a:r>
              <a:rPr lang="it-IT" sz="2000" dirty="0">
                <a:latin typeface="Comic Sans MS" panose="030F0702030302020204" pitchFamily="66" charset="0"/>
              </a:rPr>
              <a:t> così da vigilare il movimento degli alunni nei corridoi;</a:t>
            </a:r>
          </a:p>
          <a:p>
            <a:pPr algn="just"/>
            <a:r>
              <a:rPr lang="it-IT" sz="2000" dirty="0">
                <a:latin typeface="Comic Sans MS" panose="030F0702030302020204" pitchFamily="66" charset="0"/>
              </a:rPr>
              <a:t>Istituire sulla base della planimetria della scuola delle postazioni di controllo specifiche che i collaboratori scolastici di stanza nei tre </a:t>
            </a:r>
            <a:r>
              <a:rPr lang="it-IT" sz="2000" dirty="0" err="1">
                <a:latin typeface="Comic Sans MS" panose="030F0702030302020204" pitchFamily="66" charset="0"/>
              </a:rPr>
              <a:t>macrospazi</a:t>
            </a:r>
            <a:r>
              <a:rPr lang="it-IT" sz="2000" dirty="0">
                <a:latin typeface="Comic Sans MS" panose="030F0702030302020204" pitchFamily="66" charset="0"/>
              </a:rPr>
              <a:t> della scuola devono occupare in occasione dei passaggi così da coadiuvare le visioni dei docenti sulla soglia dei loro </a:t>
            </a:r>
            <a:r>
              <a:rPr lang="it-IT" sz="2000" dirty="0" err="1">
                <a:latin typeface="Comic Sans MS" panose="030F0702030302020204" pitchFamily="66" charset="0"/>
              </a:rPr>
              <a:t>a.d.a</a:t>
            </a:r>
            <a:r>
              <a:rPr lang="it-IT" sz="2000" dirty="0">
                <a:latin typeface="Comic Sans MS" panose="030F0702030302020204" pitchFamily="66" charset="0"/>
              </a:rPr>
              <a:t>; </a:t>
            </a:r>
          </a:p>
        </p:txBody>
      </p:sp>
    </p:spTree>
    <p:extLst>
      <p:ext uri="{BB962C8B-B14F-4D97-AF65-F5344CB8AC3E}">
        <p14:creationId xmlns:p14="http://schemas.microsoft.com/office/powerpoint/2010/main" val="1888944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0EED0C-9B99-9B56-789A-EF5783113475}"/>
              </a:ext>
            </a:extLst>
          </p:cNvPr>
          <p:cNvSpPr>
            <a:spLocks noGrp="1"/>
          </p:cNvSpPr>
          <p:nvPr>
            <p:ph type="title"/>
          </p:nvPr>
        </p:nvSpPr>
        <p:spPr/>
        <p:txBody>
          <a:bodyPr>
            <a:normAutofit fontScale="90000"/>
          </a:bodyPr>
          <a:lstStyle/>
          <a:p>
            <a:pPr algn="just"/>
            <a:r>
              <a:rPr lang="it-IT" dirty="0">
                <a:latin typeface="Comic Sans MS" panose="030F0702030302020204" pitchFamily="66" charset="0"/>
              </a:rPr>
              <a:t>Regolamento didattica per ambienti di apprendimento – APPROVATO DAL CDI Delibera n. 75 del 27 giugno</a:t>
            </a:r>
          </a:p>
        </p:txBody>
      </p:sp>
      <p:sp>
        <p:nvSpPr>
          <p:cNvPr id="3" name="Segnaposto contenuto 2">
            <a:extLst>
              <a:ext uri="{FF2B5EF4-FFF2-40B4-BE49-F238E27FC236}">
                <a16:creationId xmlns:a16="http://schemas.microsoft.com/office/drawing/2014/main" id="{49A8C3DF-F3FA-4AEA-5F98-4C8BB6271440}"/>
              </a:ext>
            </a:extLst>
          </p:cNvPr>
          <p:cNvSpPr>
            <a:spLocks noGrp="1"/>
          </p:cNvSpPr>
          <p:nvPr>
            <p:ph idx="1"/>
          </p:nvPr>
        </p:nvSpPr>
        <p:spPr/>
        <p:txBody>
          <a:bodyPr>
            <a:normAutofit lnSpcReduction="10000"/>
          </a:bodyPr>
          <a:lstStyle/>
          <a:p>
            <a:pPr marL="0" indent="0" algn="just">
              <a:buNone/>
            </a:pPr>
            <a:r>
              <a:rPr lang="it-IT" sz="2400" dirty="0">
                <a:latin typeface="Comic Sans MS" panose="030F0702030302020204" pitchFamily="66" charset="0"/>
              </a:rPr>
              <a:t>«Durante lo spostamento degli alunni per il cambio dell’ora, i docenti, sia della Primaria che della Secondaria, che rimangono nella stessa aula tematica dovranno aspettare la classe in arrivo stando sulla porta, in modo da vigilare anche sul corridoio i movimenti degli alunni in transito, </a:t>
            </a:r>
            <a:r>
              <a:rPr lang="it-IT" sz="2400" dirty="0" err="1">
                <a:latin typeface="Comic Sans MS" panose="030F0702030302020204" pitchFamily="66" charset="0"/>
              </a:rPr>
              <a:t>facendoloro</a:t>
            </a:r>
            <a:r>
              <a:rPr lang="it-IT" sz="2400" dirty="0">
                <a:latin typeface="Comic Sans MS" panose="030F0702030302020204" pitchFamily="66" charset="0"/>
              </a:rPr>
              <a:t> mantenere l’ordine e la disciplina».</a:t>
            </a:r>
          </a:p>
          <a:p>
            <a:pPr marL="0" indent="0" algn="just">
              <a:buNone/>
            </a:pPr>
            <a:r>
              <a:rPr lang="it-IT" dirty="0">
                <a:latin typeface="Comic Sans MS" panose="030F0702030302020204" pitchFamily="66" charset="0"/>
              </a:rPr>
              <a:t>Inoltre non dimenticate mai di far rispettare: la regola del giro dell’androne nonché la regola della destra analiticamente descritte nel regolamento qui citato!</a:t>
            </a:r>
          </a:p>
          <a:p>
            <a:pPr marL="0" indent="0" algn="just">
              <a:buNone/>
            </a:pPr>
            <a:endParaRPr lang="it-IT" sz="2400" dirty="0">
              <a:latin typeface="Comic Sans MS" panose="030F0702030302020204" pitchFamily="66" charset="0"/>
            </a:endParaRPr>
          </a:p>
          <a:p>
            <a:pPr marL="0" indent="0" algn="just">
              <a:buNone/>
            </a:pPr>
            <a:endParaRPr lang="it-IT" sz="2400" dirty="0">
              <a:latin typeface="Comic Sans MS" panose="030F0702030302020204" pitchFamily="66" charset="0"/>
            </a:endParaRPr>
          </a:p>
          <a:p>
            <a:pPr marL="0" indent="0" algn="just">
              <a:buNone/>
            </a:pPr>
            <a:endParaRPr lang="it-IT" sz="2400" dirty="0">
              <a:latin typeface="Comic Sans MS" panose="030F0702030302020204" pitchFamily="66" charset="0"/>
            </a:endParaRPr>
          </a:p>
          <a:p>
            <a:endParaRPr lang="it-IT" dirty="0"/>
          </a:p>
        </p:txBody>
      </p:sp>
    </p:spTree>
    <p:extLst>
      <p:ext uri="{BB962C8B-B14F-4D97-AF65-F5344CB8AC3E}">
        <p14:creationId xmlns:p14="http://schemas.microsoft.com/office/powerpoint/2010/main" val="27246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00690-1681-9056-6C4E-E5731334D505}"/>
              </a:ext>
            </a:extLst>
          </p:cNvPr>
          <p:cNvSpPr>
            <a:spLocks noGrp="1"/>
          </p:cNvSpPr>
          <p:nvPr>
            <p:ph type="title"/>
          </p:nvPr>
        </p:nvSpPr>
        <p:spPr/>
        <p:txBody>
          <a:bodyPr/>
          <a:lstStyle/>
          <a:p>
            <a:pPr algn="ctr"/>
            <a:r>
              <a:rPr lang="it-IT" dirty="0">
                <a:latin typeface="Comic Sans MS" panose="030F0702030302020204" pitchFamily="66" charset="0"/>
              </a:rPr>
              <a:t>Le ragioni della sperimentazione</a:t>
            </a:r>
          </a:p>
        </p:txBody>
      </p:sp>
      <p:sp>
        <p:nvSpPr>
          <p:cNvPr id="3" name="Segnaposto contenuto 2">
            <a:extLst>
              <a:ext uri="{FF2B5EF4-FFF2-40B4-BE49-F238E27FC236}">
                <a16:creationId xmlns:a16="http://schemas.microsoft.com/office/drawing/2014/main" id="{BD950E54-E4E3-5777-CEAF-4EEE5FCD777A}"/>
              </a:ext>
            </a:extLst>
          </p:cNvPr>
          <p:cNvSpPr>
            <a:spLocks noGrp="1"/>
          </p:cNvSpPr>
          <p:nvPr>
            <p:ph idx="1"/>
          </p:nvPr>
        </p:nvSpPr>
        <p:spPr>
          <a:xfrm>
            <a:off x="1141412" y="2249486"/>
            <a:ext cx="9905999" cy="4072655"/>
          </a:xfrm>
        </p:spPr>
        <p:txBody>
          <a:bodyPr/>
          <a:lstStyle/>
          <a:p>
            <a:pPr marL="0" indent="0">
              <a:buNone/>
            </a:pPr>
            <a:r>
              <a:rPr lang="it-IT" dirty="0">
                <a:latin typeface="Comic Sans MS" panose="030F0702030302020204" pitchFamily="66" charset="0"/>
              </a:rPr>
              <a:t>Atto di indirizzo del Dirigente Scolastico prot. 6609 del 1 settembre 2024:</a:t>
            </a:r>
          </a:p>
          <a:p>
            <a:pPr marL="457200" indent="-457200" algn="just">
              <a:buAutoNum type="alphaLcParenR"/>
            </a:pPr>
            <a:r>
              <a:rPr lang="it-IT" sz="1800" dirty="0">
                <a:latin typeface="Comic Sans MS" panose="030F0702030302020204" pitchFamily="66" charset="0"/>
              </a:rPr>
              <a:t>Potenziare l’apprendimento dei contenuti disciplinari attraverso la creazione di ambienti specifici di apprendimento che «valorizzino» il senso della disciplina cui sono dedicati;</a:t>
            </a:r>
          </a:p>
          <a:p>
            <a:pPr marL="457200" indent="-457200" algn="just">
              <a:buAutoNum type="alphaLcParenR"/>
            </a:pPr>
            <a:r>
              <a:rPr lang="it-IT" sz="1800" dirty="0">
                <a:latin typeface="Comic Sans MS" panose="030F0702030302020204" pitchFamily="66" charset="0"/>
              </a:rPr>
              <a:t>Costruire negli ambienti di apprendimento dedicati alle discipline dei repertori didattici che vadano oltre il libro di testo: potenzialità didattica degli oggetti, dei simboli, delle situazioni;</a:t>
            </a:r>
          </a:p>
          <a:p>
            <a:pPr marL="457200" indent="-457200" algn="just">
              <a:buAutoNum type="alphaLcParenR"/>
            </a:pPr>
            <a:r>
              <a:rPr lang="it-IT" sz="1800" dirty="0">
                <a:latin typeface="Comic Sans MS" panose="030F0702030302020204" pitchFamily="66" charset="0"/>
              </a:rPr>
              <a:t>Valorizzare la funzione del docente come «responsabile» dell’ambiente di apprendimento;</a:t>
            </a:r>
          </a:p>
          <a:p>
            <a:pPr marL="457200" indent="-457200">
              <a:buAutoNum type="alphaLcParenR"/>
            </a:pPr>
            <a:endParaRPr lang="it-IT" sz="1800" dirty="0">
              <a:latin typeface="Comic Sans MS" panose="030F0702030302020204" pitchFamily="66" charset="0"/>
            </a:endParaRPr>
          </a:p>
          <a:p>
            <a:pPr marL="457200" indent="-457200">
              <a:buAutoNum type="alphaLcParenR"/>
            </a:pPr>
            <a:endParaRPr lang="it-IT" dirty="0">
              <a:latin typeface="Comic Sans MS" panose="030F0702030302020204" pitchFamily="66" charset="0"/>
            </a:endParaRPr>
          </a:p>
        </p:txBody>
      </p:sp>
    </p:spTree>
    <p:extLst>
      <p:ext uri="{BB962C8B-B14F-4D97-AF65-F5344CB8AC3E}">
        <p14:creationId xmlns:p14="http://schemas.microsoft.com/office/powerpoint/2010/main" val="1083456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86DBF0-51F4-AFD3-0FF3-66EFE51C39B2}"/>
              </a:ext>
            </a:extLst>
          </p:cNvPr>
          <p:cNvSpPr>
            <a:spLocks noGrp="1"/>
          </p:cNvSpPr>
          <p:nvPr>
            <p:ph type="title"/>
          </p:nvPr>
        </p:nvSpPr>
        <p:spPr>
          <a:xfrm>
            <a:off x="1141413" y="618518"/>
            <a:ext cx="9905998" cy="1052966"/>
          </a:xfrm>
        </p:spPr>
        <p:txBody>
          <a:bodyPr>
            <a:normAutofit fontScale="90000"/>
          </a:bodyPr>
          <a:lstStyle/>
          <a:p>
            <a:pPr algn="ctr"/>
            <a:r>
              <a:rPr lang="it-IT" dirty="0">
                <a:latin typeface="Comic Sans MS" panose="030F0702030302020204" pitchFamily="66" charset="0"/>
              </a:rPr>
              <a:t>I TRAGUARDI da conseguire</a:t>
            </a:r>
            <a:br>
              <a:rPr lang="it-IT" dirty="0">
                <a:latin typeface="Comic Sans MS" panose="030F0702030302020204" pitchFamily="66" charset="0"/>
              </a:rPr>
            </a:br>
            <a:r>
              <a:rPr lang="it-IT" dirty="0">
                <a:latin typeface="Comic Sans MS" panose="030F0702030302020204" pitchFamily="66" charset="0"/>
              </a:rPr>
              <a:t>t</a:t>
            </a:r>
            <a:r>
              <a:rPr lang="it-IT" cap="none" dirty="0">
                <a:latin typeface="Comic Sans MS" panose="030F0702030302020204" pitchFamily="66" charset="0"/>
              </a:rPr>
              <a:t>riennio 2024-2027</a:t>
            </a:r>
            <a:endParaRPr lang="it-IT" dirty="0">
              <a:latin typeface="Comic Sans MS" panose="030F0702030302020204" pitchFamily="66" charset="0"/>
            </a:endParaRPr>
          </a:p>
        </p:txBody>
      </p:sp>
      <p:sp>
        <p:nvSpPr>
          <p:cNvPr id="3" name="Segnaposto contenuto 2">
            <a:extLst>
              <a:ext uri="{FF2B5EF4-FFF2-40B4-BE49-F238E27FC236}">
                <a16:creationId xmlns:a16="http://schemas.microsoft.com/office/drawing/2014/main" id="{1259ED25-0EB5-FDDB-2C3E-BF3F2EACB536}"/>
              </a:ext>
            </a:extLst>
          </p:cNvPr>
          <p:cNvSpPr>
            <a:spLocks noGrp="1"/>
          </p:cNvSpPr>
          <p:nvPr>
            <p:ph idx="1"/>
          </p:nvPr>
        </p:nvSpPr>
        <p:spPr/>
        <p:txBody>
          <a:bodyPr>
            <a:normAutofit lnSpcReduction="10000"/>
          </a:bodyPr>
          <a:lstStyle/>
          <a:p>
            <a:pPr marL="457200" indent="-457200" algn="just">
              <a:buFont typeface="+mj-lt"/>
              <a:buAutoNum type="arabicPeriod"/>
            </a:pPr>
            <a:r>
              <a:rPr lang="it-IT" u="sng" dirty="0">
                <a:latin typeface="Comic Sans MS" panose="030F0702030302020204" pitchFamily="66" charset="0"/>
              </a:rPr>
              <a:t>STUDENTI PER LA VITA</a:t>
            </a:r>
            <a:r>
              <a:rPr lang="it-IT" dirty="0">
                <a:latin typeface="Comic Sans MS" panose="030F0702030302020204" pitchFamily="66" charset="0"/>
              </a:rPr>
              <a:t>: dall’aula impersonale e asettica all’aula come «hub di apprendimento» da personalizzare e strutturare in funzione della curiosità degli alunni e con lo scopo di far capire loro il </a:t>
            </a:r>
            <a:r>
              <a:rPr lang="it-IT" i="1" u="sng" dirty="0">
                <a:latin typeface="Comic Sans MS" panose="030F0702030302020204" pitchFamily="66" charset="0"/>
              </a:rPr>
              <a:t>senso</a:t>
            </a:r>
            <a:r>
              <a:rPr lang="it-IT" dirty="0">
                <a:latin typeface="Comic Sans MS" panose="030F0702030302020204" pitchFamily="66" charset="0"/>
              </a:rPr>
              <a:t> di ciò che in quell’aula si insegna;</a:t>
            </a:r>
          </a:p>
          <a:p>
            <a:pPr marL="457200" indent="-457200" algn="just">
              <a:buFont typeface="+mj-lt"/>
              <a:buAutoNum type="arabicPeriod"/>
            </a:pPr>
            <a:r>
              <a:rPr lang="it-IT" u="sng" dirty="0">
                <a:latin typeface="Comic Sans MS" panose="030F0702030302020204" pitchFamily="66" charset="0"/>
              </a:rPr>
              <a:t>IL DOCENTE COME PERSONA EDUCANTE</a:t>
            </a:r>
            <a:r>
              <a:rPr lang="it-IT" dirty="0">
                <a:latin typeface="Comic Sans MS" panose="030F0702030302020204" pitchFamily="66" charset="0"/>
              </a:rPr>
              <a:t>: Valorizzazione della professionalità docente affidandogli un ambiente proprio da curare e personalizzare in funzione delle proprie scelte educative, didattiche, culturali.</a:t>
            </a:r>
          </a:p>
        </p:txBody>
      </p:sp>
    </p:spTree>
    <p:extLst>
      <p:ext uri="{BB962C8B-B14F-4D97-AF65-F5344CB8AC3E}">
        <p14:creationId xmlns:p14="http://schemas.microsoft.com/office/powerpoint/2010/main" val="2083315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5D51FF-A86D-E591-C0E2-E7DF2A500476}"/>
              </a:ext>
            </a:extLst>
          </p:cNvPr>
          <p:cNvSpPr>
            <a:spLocks noGrp="1"/>
          </p:cNvSpPr>
          <p:nvPr>
            <p:ph type="title"/>
          </p:nvPr>
        </p:nvSpPr>
        <p:spPr/>
        <p:txBody>
          <a:bodyPr>
            <a:normAutofit/>
          </a:bodyPr>
          <a:lstStyle/>
          <a:p>
            <a:pPr algn="ctr"/>
            <a:r>
              <a:rPr lang="it-IT" dirty="0">
                <a:latin typeface="Comic Sans MS" panose="030F0702030302020204" pitchFamily="66" charset="0"/>
              </a:rPr>
              <a:t>Un chiarimento sul termine «Senso»</a:t>
            </a:r>
          </a:p>
        </p:txBody>
      </p:sp>
      <p:sp>
        <p:nvSpPr>
          <p:cNvPr id="3" name="Segnaposto contenuto 2">
            <a:extLst>
              <a:ext uri="{FF2B5EF4-FFF2-40B4-BE49-F238E27FC236}">
                <a16:creationId xmlns:a16="http://schemas.microsoft.com/office/drawing/2014/main" id="{17F3E32D-B1AF-55D7-D81F-EAA960007CB1}"/>
              </a:ext>
            </a:extLst>
          </p:cNvPr>
          <p:cNvSpPr>
            <a:spLocks noGrp="1"/>
          </p:cNvSpPr>
          <p:nvPr>
            <p:ph idx="1"/>
          </p:nvPr>
        </p:nvSpPr>
        <p:spPr>
          <a:xfrm>
            <a:off x="1141412" y="2249486"/>
            <a:ext cx="9905999" cy="3989995"/>
          </a:xfrm>
        </p:spPr>
        <p:txBody>
          <a:bodyPr>
            <a:normAutofit/>
          </a:bodyPr>
          <a:lstStyle/>
          <a:p>
            <a:pPr marL="0" indent="0">
              <a:buNone/>
            </a:pPr>
            <a:r>
              <a:rPr lang="it-IT" dirty="0">
                <a:latin typeface="Comic Sans MS" panose="030F0702030302020204" pitchFamily="66" charset="0"/>
              </a:rPr>
              <a:t>Il «senso» della disciplina coincide con il costrutto teorico della «competenza»</a:t>
            </a:r>
          </a:p>
          <a:p>
            <a:pPr marL="0" indent="0">
              <a:buNone/>
            </a:pPr>
            <a:r>
              <a:rPr lang="it-IT" dirty="0">
                <a:latin typeface="Comic Sans MS" panose="030F0702030302020204" pitchFamily="66" charset="0"/>
              </a:rPr>
              <a:t>Come ribadito in tante altre occasioni le competenze non devono essere viste come separate dalle conoscenze creando così un dualismo privo di qualsiasi fondamento </a:t>
            </a:r>
            <a:r>
              <a:rPr lang="it-IT" dirty="0" err="1">
                <a:latin typeface="Comic Sans MS" panose="030F0702030302020204" pitchFamily="66" charset="0"/>
              </a:rPr>
              <a:t>pedagico</a:t>
            </a:r>
            <a:r>
              <a:rPr lang="it-IT" dirty="0">
                <a:latin typeface="Comic Sans MS" panose="030F0702030302020204" pitchFamily="66" charset="0"/>
              </a:rPr>
              <a:t>:</a:t>
            </a:r>
          </a:p>
          <a:p>
            <a:pPr marL="0" indent="0">
              <a:buNone/>
            </a:pPr>
            <a:r>
              <a:rPr lang="it-IT" dirty="0">
                <a:latin typeface="Comic Sans MS" panose="030F0702030302020204" pitchFamily="66" charset="0"/>
              </a:rPr>
              <a:t>«Patrimonio di processi incentrati sull’impiego attivo di quanto appreso al fine di sviluppare capacità di elaborazione critica e di intervento trasformativo sulla realtà» (C. Corsini)</a:t>
            </a:r>
          </a:p>
        </p:txBody>
      </p:sp>
    </p:spTree>
    <p:extLst>
      <p:ext uri="{BB962C8B-B14F-4D97-AF65-F5344CB8AC3E}">
        <p14:creationId xmlns:p14="http://schemas.microsoft.com/office/powerpoint/2010/main" val="3491879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9C3086-1E02-2DFE-DC0A-E18BB9E27F7C}"/>
              </a:ext>
            </a:extLst>
          </p:cNvPr>
          <p:cNvSpPr>
            <a:spLocks noGrp="1"/>
          </p:cNvSpPr>
          <p:nvPr>
            <p:ph type="title"/>
          </p:nvPr>
        </p:nvSpPr>
        <p:spPr>
          <a:xfrm>
            <a:off x="1141413" y="618518"/>
            <a:ext cx="9905998" cy="1288940"/>
          </a:xfrm>
        </p:spPr>
        <p:txBody>
          <a:bodyPr>
            <a:normAutofit fontScale="90000"/>
          </a:bodyPr>
          <a:lstStyle/>
          <a:p>
            <a:pPr algn="ctr"/>
            <a:r>
              <a:rPr lang="it-IT" dirty="0">
                <a:latin typeface="Comic Sans MS" panose="030F0702030302020204" pitchFamily="66" charset="0"/>
              </a:rPr>
              <a:t>PRIMO OBIETTIVO DA CONSIDERARE</a:t>
            </a:r>
            <a:br>
              <a:rPr lang="it-IT" dirty="0">
                <a:latin typeface="Comic Sans MS" panose="030F0702030302020204" pitchFamily="66" charset="0"/>
              </a:rPr>
            </a:br>
            <a:r>
              <a:rPr lang="it-IT" cap="none" dirty="0">
                <a:latin typeface="Comic Sans MS" panose="030F0702030302020204" pitchFamily="66" charset="0"/>
              </a:rPr>
              <a:t>Gli obiettivi verificabili annualmente sono sempre in funzione dei traguardi triennali</a:t>
            </a:r>
            <a:br>
              <a:rPr lang="it-IT" cap="none" dirty="0">
                <a:latin typeface="Comic Sans MS" panose="030F0702030302020204" pitchFamily="66" charset="0"/>
              </a:rPr>
            </a:br>
            <a:endParaRPr lang="it-IT" dirty="0">
              <a:latin typeface="Comic Sans MS" panose="030F0702030302020204" pitchFamily="66" charset="0"/>
            </a:endParaRPr>
          </a:p>
        </p:txBody>
      </p:sp>
      <p:sp>
        <p:nvSpPr>
          <p:cNvPr id="3" name="Segnaposto contenuto 2">
            <a:extLst>
              <a:ext uri="{FF2B5EF4-FFF2-40B4-BE49-F238E27FC236}">
                <a16:creationId xmlns:a16="http://schemas.microsoft.com/office/drawing/2014/main" id="{B28817B5-B369-14F5-AC35-C8D0F496F4BC}"/>
              </a:ext>
            </a:extLst>
          </p:cNvPr>
          <p:cNvSpPr>
            <a:spLocks noGrp="1"/>
          </p:cNvSpPr>
          <p:nvPr>
            <p:ph idx="1"/>
          </p:nvPr>
        </p:nvSpPr>
        <p:spPr>
          <a:xfrm>
            <a:off x="1141412" y="2005781"/>
            <a:ext cx="9905999" cy="3785420"/>
          </a:xfrm>
        </p:spPr>
        <p:txBody>
          <a:bodyPr/>
          <a:lstStyle/>
          <a:p>
            <a:pPr marL="0" indent="0" algn="ctr">
              <a:buNone/>
            </a:pPr>
            <a:r>
              <a:rPr lang="it-IT" u="sng" dirty="0">
                <a:latin typeface="Comic Sans MS" panose="030F0702030302020204" pitchFamily="66" charset="0"/>
              </a:rPr>
              <a:t>AUTONOMIA</a:t>
            </a:r>
          </a:p>
          <a:p>
            <a:pPr marL="457200" indent="-457200" algn="just">
              <a:buAutoNum type="alphaLcParenR"/>
            </a:pPr>
            <a:r>
              <a:rPr lang="it-IT" dirty="0">
                <a:latin typeface="Comic Sans MS" panose="030F0702030302020204" pitchFamily="66" charset="0"/>
              </a:rPr>
              <a:t>Autonomia del docente nella organizzazione/strutturazione del «suo» ambiente di apprendimento</a:t>
            </a:r>
          </a:p>
          <a:p>
            <a:pPr marL="457200" indent="-457200" algn="just">
              <a:buAutoNum type="alphaLcParenR"/>
            </a:pPr>
            <a:r>
              <a:rPr lang="it-IT" dirty="0">
                <a:latin typeface="Comic Sans MS" panose="030F0702030302020204" pitchFamily="66" charset="0"/>
              </a:rPr>
              <a:t>Autonomia degli alunni nel movimento all’interno della scuola e nel cambio di </a:t>
            </a:r>
            <a:r>
              <a:rPr lang="it-IT" dirty="0" err="1">
                <a:latin typeface="Comic Sans MS" panose="030F0702030302020204" pitchFamily="66" charset="0"/>
              </a:rPr>
              <a:t>a.d.a</a:t>
            </a:r>
            <a:r>
              <a:rPr lang="it-IT" dirty="0">
                <a:latin typeface="Comic Sans MS" panose="030F0702030302020204" pitchFamily="66" charset="0"/>
              </a:rPr>
              <a:t>;</a:t>
            </a:r>
          </a:p>
          <a:p>
            <a:pPr marL="457200" indent="-457200" algn="just">
              <a:buAutoNum type="alphaLcParenR"/>
            </a:pPr>
            <a:r>
              <a:rPr lang="it-IT" dirty="0">
                <a:latin typeface="Comic Sans MS" panose="030F0702030302020204" pitchFamily="66" charset="0"/>
              </a:rPr>
              <a:t>Responsabilizzazione degli studenti come conseguenza dell’assegnata autonomia di movimento;</a:t>
            </a:r>
          </a:p>
        </p:txBody>
      </p:sp>
    </p:spTree>
    <p:extLst>
      <p:ext uri="{BB962C8B-B14F-4D97-AF65-F5344CB8AC3E}">
        <p14:creationId xmlns:p14="http://schemas.microsoft.com/office/powerpoint/2010/main" val="2280314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6023249-2E3B-6892-F8E0-71A19E2385A8}"/>
              </a:ext>
            </a:extLst>
          </p:cNvPr>
          <p:cNvSpPr>
            <a:spLocks noGrp="1"/>
          </p:cNvSpPr>
          <p:nvPr>
            <p:ph idx="1"/>
          </p:nvPr>
        </p:nvSpPr>
        <p:spPr>
          <a:xfrm>
            <a:off x="1141412" y="540774"/>
            <a:ext cx="9905999" cy="5250427"/>
          </a:xfrm>
        </p:spPr>
        <p:txBody>
          <a:bodyPr>
            <a:normAutofit lnSpcReduction="10000"/>
          </a:bodyPr>
          <a:lstStyle/>
          <a:p>
            <a:pPr marL="0" indent="0">
              <a:buNone/>
            </a:pPr>
            <a:r>
              <a:rPr lang="it-IT" dirty="0">
                <a:latin typeface="Comic Sans MS" panose="030F0702030302020204" pitchFamily="66" charset="0"/>
              </a:rPr>
              <a:t>Qualche esempio di arredamento personalizzato dell’A.D.A da parte del docente per conseguire il primo obiettivo:</a:t>
            </a:r>
          </a:p>
          <a:p>
            <a:pPr marL="457200" indent="-457200" algn="just">
              <a:buAutoNum type="alphaLcParenR"/>
            </a:pPr>
            <a:r>
              <a:rPr lang="it-IT" dirty="0">
                <a:latin typeface="Comic Sans MS" panose="030F0702030302020204" pitchFamily="66" charset="0"/>
              </a:rPr>
              <a:t>Libri che permettano di trasformare gli ambienti di apprendimento in vere e proprie piccole biblioteche/laboratori di ricerca: </a:t>
            </a:r>
            <a:r>
              <a:rPr lang="it-IT" i="1" dirty="0">
                <a:latin typeface="Comic Sans MS" panose="030F0702030302020204" pitchFamily="66" charset="0"/>
              </a:rPr>
              <a:t>naturalmente i libri devono essere aggiornati, nuovi, preferibilmente non libri di testo ma testi che possano permettere agli alunni di svolgere ricerche e approfondimenti aggiornati</a:t>
            </a:r>
            <a:r>
              <a:rPr lang="it-IT" dirty="0">
                <a:latin typeface="Comic Sans MS" panose="030F0702030302020204" pitchFamily="66" charset="0"/>
              </a:rPr>
              <a:t> (per essere chiari: se qualcuno ha necessità di svuotare qualche garage della propria casa non faccia affidamento sugli </a:t>
            </a:r>
            <a:r>
              <a:rPr lang="it-IT" dirty="0" err="1">
                <a:latin typeface="Comic Sans MS" panose="030F0702030302020204" pitchFamily="66" charset="0"/>
              </a:rPr>
              <a:t>a.d.a</a:t>
            </a:r>
            <a:r>
              <a:rPr lang="it-IT" dirty="0">
                <a:latin typeface="Comic Sans MS" panose="030F0702030302020204" pitchFamily="66" charset="0"/>
              </a:rPr>
              <a:t> della nostra scuola!!);</a:t>
            </a:r>
          </a:p>
          <a:p>
            <a:pPr marL="457200" indent="-457200" algn="just">
              <a:buAutoNum type="alphaLcParenR"/>
            </a:pPr>
            <a:r>
              <a:rPr lang="it-IT" dirty="0">
                <a:latin typeface="Comic Sans MS" panose="030F0702030302020204" pitchFamily="66" charset="0"/>
              </a:rPr>
              <a:t>Locandine poster tematici gadget strumenti materiali utili per far appassionare gli alunni a un determinato sapere disciplinare;</a:t>
            </a:r>
          </a:p>
        </p:txBody>
      </p:sp>
    </p:spTree>
    <p:extLst>
      <p:ext uri="{BB962C8B-B14F-4D97-AF65-F5344CB8AC3E}">
        <p14:creationId xmlns:p14="http://schemas.microsoft.com/office/powerpoint/2010/main" val="1865827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03270E-F33C-44CA-3F8D-3DCB78E2A300}"/>
              </a:ext>
            </a:extLst>
          </p:cNvPr>
          <p:cNvSpPr>
            <a:spLocks noGrp="1"/>
          </p:cNvSpPr>
          <p:nvPr>
            <p:ph type="title"/>
          </p:nvPr>
        </p:nvSpPr>
        <p:spPr>
          <a:xfrm>
            <a:off x="1141413" y="618518"/>
            <a:ext cx="9905998" cy="1072630"/>
          </a:xfrm>
        </p:spPr>
        <p:txBody>
          <a:bodyPr/>
          <a:lstStyle/>
          <a:p>
            <a:r>
              <a:rPr lang="it-IT" dirty="0">
                <a:latin typeface="Comic Sans MS" panose="030F0702030302020204" pitchFamily="66" charset="0"/>
              </a:rPr>
              <a:t>SECONDO OBIETTIVO DA CONSIDERARE</a:t>
            </a:r>
            <a:endParaRPr lang="it-IT" dirty="0"/>
          </a:p>
        </p:txBody>
      </p:sp>
      <p:sp>
        <p:nvSpPr>
          <p:cNvPr id="3" name="Segnaposto contenuto 2">
            <a:extLst>
              <a:ext uri="{FF2B5EF4-FFF2-40B4-BE49-F238E27FC236}">
                <a16:creationId xmlns:a16="http://schemas.microsoft.com/office/drawing/2014/main" id="{20D0D1B6-179C-31B1-7C47-EEED348B74B8}"/>
              </a:ext>
            </a:extLst>
          </p:cNvPr>
          <p:cNvSpPr>
            <a:spLocks noGrp="1"/>
          </p:cNvSpPr>
          <p:nvPr>
            <p:ph idx="1"/>
          </p:nvPr>
        </p:nvSpPr>
        <p:spPr/>
        <p:txBody>
          <a:bodyPr/>
          <a:lstStyle/>
          <a:p>
            <a:pPr marL="0" indent="0" algn="ctr">
              <a:buNone/>
            </a:pPr>
            <a:r>
              <a:rPr lang="it-IT" u="sng" dirty="0">
                <a:latin typeface="Comic Sans MS" panose="030F0702030302020204" pitchFamily="66" charset="0"/>
              </a:rPr>
              <a:t>BENESSERE DELLO STUDENTE – CORPOREITA’</a:t>
            </a:r>
          </a:p>
          <a:p>
            <a:pPr marL="0" indent="0" algn="just">
              <a:buNone/>
            </a:pPr>
            <a:r>
              <a:rPr lang="it-IT" dirty="0">
                <a:latin typeface="Comic Sans MS" panose="030F0702030302020204" pitchFamily="66" charset="0"/>
              </a:rPr>
              <a:t>Dare importanza alla corporeità spesso limitata e repressa a scuola (salvo farla esplodere nelle ore di scienze motorie): il trasferimento da una </a:t>
            </a:r>
            <a:r>
              <a:rPr lang="it-IT" dirty="0" err="1">
                <a:latin typeface="Comic Sans MS" panose="030F0702030302020204" pitchFamily="66" charset="0"/>
              </a:rPr>
              <a:t>a.d.a</a:t>
            </a:r>
            <a:r>
              <a:rPr lang="it-IT" dirty="0">
                <a:latin typeface="Comic Sans MS" panose="030F0702030302020204" pitchFamily="66" charset="0"/>
              </a:rPr>
              <a:t> all’altro dovrebbe </a:t>
            </a:r>
            <a:r>
              <a:rPr lang="it-IT" dirty="0" err="1">
                <a:latin typeface="Comic Sans MS" panose="030F0702030302020204" pitchFamily="66" charset="0"/>
              </a:rPr>
              <a:t>costiuire</a:t>
            </a:r>
            <a:r>
              <a:rPr lang="it-IT" dirty="0">
                <a:latin typeface="Comic Sans MS" panose="030F0702030302020204" pitchFamily="66" charset="0"/>
              </a:rPr>
              <a:t> l’occasione per mettere in moto il corpo altrimenti costretto a sei ore di blocco in un unico ambiente di apprendimento</a:t>
            </a:r>
          </a:p>
          <a:p>
            <a:pPr marL="0" indent="0" algn="just">
              <a:buNone/>
            </a:pPr>
            <a:endParaRPr lang="it-IT" dirty="0">
              <a:latin typeface="Comic Sans MS" panose="030F0702030302020204" pitchFamily="66" charset="0"/>
            </a:endParaRPr>
          </a:p>
          <a:p>
            <a:pPr marL="0" indent="0" algn="just">
              <a:buNone/>
            </a:pPr>
            <a:endParaRPr lang="it-IT" u="sng" dirty="0">
              <a:latin typeface="Comic Sans MS" panose="030F0702030302020204" pitchFamily="66" charset="0"/>
            </a:endParaRPr>
          </a:p>
        </p:txBody>
      </p:sp>
    </p:spTree>
    <p:extLst>
      <p:ext uri="{BB962C8B-B14F-4D97-AF65-F5344CB8AC3E}">
        <p14:creationId xmlns:p14="http://schemas.microsoft.com/office/powerpoint/2010/main" val="3733917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81147E-E308-674B-4ED5-F2273685651C}"/>
              </a:ext>
            </a:extLst>
          </p:cNvPr>
          <p:cNvSpPr>
            <a:spLocks noGrp="1"/>
          </p:cNvSpPr>
          <p:nvPr>
            <p:ph type="title"/>
          </p:nvPr>
        </p:nvSpPr>
        <p:spPr/>
        <p:txBody>
          <a:bodyPr/>
          <a:lstStyle/>
          <a:p>
            <a:r>
              <a:rPr lang="it-IT" dirty="0">
                <a:latin typeface="Comic Sans MS" panose="030F0702030302020204" pitchFamily="66" charset="0"/>
              </a:rPr>
              <a:t>TERZO OBIETTIVO DA CONSIDERARE</a:t>
            </a:r>
            <a:endParaRPr lang="it-IT" dirty="0"/>
          </a:p>
        </p:txBody>
      </p:sp>
      <p:sp>
        <p:nvSpPr>
          <p:cNvPr id="3" name="Segnaposto contenuto 2">
            <a:extLst>
              <a:ext uri="{FF2B5EF4-FFF2-40B4-BE49-F238E27FC236}">
                <a16:creationId xmlns:a16="http://schemas.microsoft.com/office/drawing/2014/main" id="{291DD270-45E0-8278-9C27-D00D2DF2D218}"/>
              </a:ext>
            </a:extLst>
          </p:cNvPr>
          <p:cNvSpPr>
            <a:spLocks noGrp="1"/>
          </p:cNvSpPr>
          <p:nvPr>
            <p:ph idx="1"/>
          </p:nvPr>
        </p:nvSpPr>
        <p:spPr>
          <a:xfrm>
            <a:off x="1141412" y="1838632"/>
            <a:ext cx="9905999" cy="3952569"/>
          </a:xfrm>
        </p:spPr>
        <p:txBody>
          <a:bodyPr>
            <a:normAutofit fontScale="92500" lnSpcReduction="20000"/>
          </a:bodyPr>
          <a:lstStyle/>
          <a:p>
            <a:pPr marL="0" indent="0" algn="ctr">
              <a:buNone/>
            </a:pPr>
            <a:r>
              <a:rPr lang="it-IT" u="sng" dirty="0">
                <a:latin typeface="Comic Sans MS" panose="030F0702030302020204" pitchFamily="66" charset="0"/>
              </a:rPr>
              <a:t>VALUTAZIONE OLISTICA DELL’ALUNNO E LA POSSIBILITA’ DI ASSUMERE RUOLI DIVERSI IN SPAZI DIDATTICI DIVERSI NELL’OTTICA DEL MODELLO BIOPSICOSOCIALE</a:t>
            </a:r>
          </a:p>
          <a:p>
            <a:pPr marL="457200" indent="-457200" algn="just">
              <a:buAutoNum type="alphaLcParenR"/>
            </a:pPr>
            <a:r>
              <a:rPr lang="it-IT" dirty="0">
                <a:latin typeface="Comic Sans MS" panose="030F0702030302020204" pitchFamily="66" charset="0"/>
              </a:rPr>
              <a:t>Valutare l’autonomia e il senso di responsabilità;</a:t>
            </a:r>
          </a:p>
          <a:p>
            <a:pPr marL="457200" indent="-457200" algn="just">
              <a:buAutoNum type="alphaLcParenR"/>
            </a:pPr>
            <a:r>
              <a:rPr lang="it-IT" dirty="0">
                <a:latin typeface="Comic Sans MS" panose="030F0702030302020204" pitchFamily="66" charset="0"/>
              </a:rPr>
              <a:t>Valutare il livello di cura e attenzione nei confronti dello spazio pubblico;</a:t>
            </a:r>
          </a:p>
          <a:p>
            <a:pPr marL="457200" indent="-457200" algn="just">
              <a:buAutoNum type="alphaLcParenR"/>
            </a:pPr>
            <a:r>
              <a:rPr lang="it-IT" dirty="0">
                <a:latin typeface="Comic Sans MS" panose="030F0702030302020204" pitchFamily="66" charset="0"/>
              </a:rPr>
              <a:t>Possibilità di reinterpretarsi continuamente a seconda delle nuove situazioni legate ai novi ambienti di apprendimento – </a:t>
            </a:r>
            <a:r>
              <a:rPr lang="it-IT" b="1" i="1" u="sng" dirty="0">
                <a:latin typeface="Comic Sans MS" panose="030F0702030302020204" pitchFamily="66" charset="0"/>
              </a:rPr>
              <a:t>Mutamento del «sociogramma» della classe nel passaggio da un ambiente di apprendimento all’altro</a:t>
            </a:r>
          </a:p>
        </p:txBody>
      </p:sp>
    </p:spTree>
    <p:extLst>
      <p:ext uri="{BB962C8B-B14F-4D97-AF65-F5344CB8AC3E}">
        <p14:creationId xmlns:p14="http://schemas.microsoft.com/office/powerpoint/2010/main" val="1257692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F53847-D5D4-E471-98C2-314048A58B12}"/>
              </a:ext>
            </a:extLst>
          </p:cNvPr>
          <p:cNvSpPr>
            <a:spLocks noGrp="1"/>
          </p:cNvSpPr>
          <p:nvPr>
            <p:ph type="title"/>
          </p:nvPr>
        </p:nvSpPr>
        <p:spPr>
          <a:xfrm>
            <a:off x="1141413" y="618518"/>
            <a:ext cx="9905998" cy="1072630"/>
          </a:xfrm>
        </p:spPr>
        <p:txBody>
          <a:bodyPr/>
          <a:lstStyle/>
          <a:p>
            <a:pPr algn="ctr"/>
            <a:r>
              <a:rPr lang="it-IT" dirty="0">
                <a:latin typeface="Comic Sans MS" panose="030F0702030302020204" pitchFamily="66" charset="0"/>
              </a:rPr>
              <a:t>I 2 TRAGUARDI FINALI</a:t>
            </a:r>
          </a:p>
        </p:txBody>
      </p:sp>
      <p:sp>
        <p:nvSpPr>
          <p:cNvPr id="3" name="Segnaposto contenuto 2">
            <a:extLst>
              <a:ext uri="{FF2B5EF4-FFF2-40B4-BE49-F238E27FC236}">
                <a16:creationId xmlns:a16="http://schemas.microsoft.com/office/drawing/2014/main" id="{69C6B354-74DF-5F63-739E-30AFD7360B4A}"/>
              </a:ext>
            </a:extLst>
          </p:cNvPr>
          <p:cNvSpPr>
            <a:spLocks noGrp="1"/>
          </p:cNvSpPr>
          <p:nvPr>
            <p:ph idx="1"/>
          </p:nvPr>
        </p:nvSpPr>
        <p:spPr>
          <a:xfrm>
            <a:off x="1141412" y="1602658"/>
            <a:ext cx="9905999" cy="4188543"/>
          </a:xfrm>
        </p:spPr>
        <p:txBody>
          <a:bodyPr>
            <a:normAutofit lnSpcReduction="10000"/>
          </a:bodyPr>
          <a:lstStyle/>
          <a:p>
            <a:pPr marL="457200" indent="-457200" algn="just">
              <a:buAutoNum type="arabicParenR"/>
            </a:pPr>
            <a:r>
              <a:rPr lang="it-IT" sz="2000" dirty="0">
                <a:latin typeface="Comic Sans MS" panose="030F0702030302020204" pitchFamily="66" charset="0"/>
              </a:rPr>
              <a:t>CONTRIBUIRE A RENDERE I NOSTRI ALUNNI PERSONE CHE, NEL CORSO DELL’INTERA ESISTENZA, NON SMETTANO MAI DI STUDIARE COLTIVANDO PASSIONI PROFESSIONALI, MA NON SOLO, CHE HANNO AVUTO ORIGINE A SCUOLA E CHE LI RENDANO CITTADINI CAPACI DI COSTRUIRE UNA SOCIETA’ MIGLIORE RISPETTO A QUELLA ATTUALE;</a:t>
            </a:r>
          </a:p>
          <a:p>
            <a:pPr marL="457200" indent="-457200" algn="just">
              <a:buAutoNum type="arabicParenR"/>
            </a:pPr>
            <a:r>
              <a:rPr lang="it-IT" sz="2000" dirty="0">
                <a:latin typeface="Comic Sans MS" panose="030F0702030302020204" pitchFamily="66" charset="0"/>
              </a:rPr>
              <a:t>CONTRIBUIRE A VALORIZZARE LA PROFESSIONALITA’ DOCENTE METTENDO L’INSEGNANTE IN CONDIZIONE DI COSTRUIRE LIBERAMENTE E RESPONSABILMENTE IL SUO ESSERE </a:t>
            </a:r>
            <a:r>
              <a:rPr lang="it-IT" sz="2000" u="sng" dirty="0">
                <a:latin typeface="Comic Sans MS" panose="030F0702030302020204" pitchFamily="66" charset="0"/>
              </a:rPr>
              <a:t>PERSONA EDUCANTE </a:t>
            </a:r>
            <a:r>
              <a:rPr lang="it-IT" sz="2000" dirty="0">
                <a:latin typeface="Comic Sans MS" panose="030F0702030302020204" pitchFamily="66" charset="0"/>
              </a:rPr>
              <a:t>CONSEGNANDOGLI UN AMBIENTE DI APPRENDIMENTO PERSONALIZZABILE E ADATTABILE ALLE PROPRIE SCELTE DIDATTICHE;</a:t>
            </a:r>
            <a:endParaRPr lang="it-IT" sz="2000" u="sng" dirty="0">
              <a:latin typeface="Comic Sans MS" panose="030F0702030302020204" pitchFamily="66" charset="0"/>
            </a:endParaRPr>
          </a:p>
        </p:txBody>
      </p:sp>
    </p:spTree>
    <p:extLst>
      <p:ext uri="{BB962C8B-B14F-4D97-AF65-F5344CB8AC3E}">
        <p14:creationId xmlns:p14="http://schemas.microsoft.com/office/powerpoint/2010/main" val="13360311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
      <a:dk1>
        <a:sysClr val="windowText" lastClr="000000"/>
      </a:dk1>
      <a:lt1>
        <a:sysClr val="window" lastClr="FFFFFF"/>
      </a:lt1>
      <a:dk2>
        <a:srgbClr val="8D1E14"/>
      </a:dk2>
      <a:lt2>
        <a:srgbClr val="FF744E"/>
      </a:lt2>
      <a:accent1>
        <a:srgbClr val="E9B758"/>
      </a:accent1>
      <a:accent2>
        <a:srgbClr val="FE8943"/>
      </a:accent2>
      <a:accent3>
        <a:srgbClr val="AEA27C"/>
      </a:accent3>
      <a:accent4>
        <a:srgbClr val="90B46E"/>
      </a:accent4>
      <a:accent5>
        <a:srgbClr val="71AEC1"/>
      </a:accent5>
      <a:accent6>
        <a:srgbClr val="C98DE7"/>
      </a:accent6>
      <a:hlink>
        <a:srgbClr val="FF7A22"/>
      </a:hlink>
      <a:folHlink>
        <a:srgbClr val="FDCD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2000"/>
                <a:satMod val="150000"/>
                <a:lumMod val="15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971C58-AB76-4A2A-B231-5F8CA03CF491}"/>
    </a:ext>
  </a:extLst>
</a:theme>
</file>

<file path=docProps/app.xml><?xml version="1.0" encoding="utf-8"?>
<Properties xmlns="http://schemas.openxmlformats.org/officeDocument/2006/extended-properties" xmlns:vt="http://schemas.openxmlformats.org/officeDocument/2006/docPropsVTypes">
  <Template>Circuito</Template>
  <TotalTime>103</TotalTime>
  <Words>1345</Words>
  <Application>Microsoft Office PowerPoint</Application>
  <PresentationFormat>Widescreen</PresentationFormat>
  <Paragraphs>61</Paragraphs>
  <Slides>17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17</vt:i4>
      </vt:variant>
    </vt:vector>
  </HeadingPairs>
  <TitlesOfParts>
    <vt:vector size="21" baseType="lpstr">
      <vt:lpstr>Arial</vt:lpstr>
      <vt:lpstr>Comic Sans MS</vt:lpstr>
      <vt:lpstr>Tw Cen MT</vt:lpstr>
      <vt:lpstr>Circuito</vt:lpstr>
      <vt:lpstr>Alcuni nuclei concettuali didattica per ambienti di apprendimento</vt:lpstr>
      <vt:lpstr>Le ragioni della sperimentazione</vt:lpstr>
      <vt:lpstr>I TRAGUARDI da conseguire triennio 2024-2027</vt:lpstr>
      <vt:lpstr>Un chiarimento sul termine «Senso»</vt:lpstr>
      <vt:lpstr>PRIMO OBIETTIVO DA CONSIDERARE Gli obiettivi verificabili annualmente sono sempre in funzione dei traguardi triennali </vt:lpstr>
      <vt:lpstr>Presentazione standard di PowerPoint</vt:lpstr>
      <vt:lpstr>SECONDO OBIETTIVO DA CONSIDERARE</vt:lpstr>
      <vt:lpstr>TERZO OBIETTIVO DA CONSIDERARE</vt:lpstr>
      <vt:lpstr>I 2 TRAGUARDI FINALI</vt:lpstr>
      <vt:lpstr>GLI OBIETTIVI PER CONSEGUIRE I 2 TRAGUARDI</vt:lpstr>
      <vt:lpstr>Riflessioni a margine</vt:lpstr>
      <vt:lpstr>Focus specifici</vt:lpstr>
      <vt:lpstr>Presentazione standard di PowerPoint</vt:lpstr>
      <vt:lpstr>Presentazione standard di PowerPoint</vt:lpstr>
      <vt:lpstr>FOCUS SICUREZZA</vt:lpstr>
      <vt:lpstr>Potenziamento vigilanza negli spazi pubblici nei passaggi</vt:lpstr>
      <vt:lpstr>Regolamento didattica per ambienti di apprendimento – APPROVATO DAL CDI Delibera n. 75 del 27 giugno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Vincenzo Martorano</dc:creator>
  <cp:lastModifiedBy>Vincenzo Martorano</cp:lastModifiedBy>
  <cp:revision>11</cp:revision>
  <dcterms:created xsi:type="dcterms:W3CDTF">2024-12-15T09:46:02Z</dcterms:created>
  <dcterms:modified xsi:type="dcterms:W3CDTF">2024-12-20T19:02:16Z</dcterms:modified>
</cp:coreProperties>
</file>